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embeddedFontLst>
    <p:embeddedFont>
      <p:font typeface="Gill Sans"/>
      <p:regular r:id="rId43"/>
      <p:bold r:id="rId44"/>
    </p:embeddedFont>
    <p:embeddedFont>
      <p:font typeface="Calibri" panose="020F0502020204030204" pitchFamily="34" charset="0"/>
      <p:regular r:id="rId45"/>
      <p:bold r:id="rId46"/>
      <p:italic r:id="rId47"/>
      <p:boldItalic r:id="rId48"/>
    </p:embeddedFont>
    <p:embeddedFont>
      <p:font typeface="Corbel" panose="020B0503020204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735bb860c9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g1735bb860c9_0_3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88" name="Google Shape;188;g1735bb860c9_0_3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735bb860c9_0_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g1735bb860c9_0_3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0" name="Google Shape;200;g1735bb860c9_0_3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735bb860c9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1735bb860c9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if used in the model with explanation of how used</a:t>
            </a:r>
            <a:endParaRPr/>
          </a:p>
        </p:txBody>
      </p:sp>
      <p:sp>
        <p:nvSpPr>
          <p:cNvPr id="218" name="Google Shape;218;g1735bb860c9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735bb860c9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1735bb860c9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of base model with brief description of features and list of alternative models if relevant, NOTE: do not show models not being evaluated</a:t>
            </a:r>
            <a:endParaRPr/>
          </a:p>
        </p:txBody>
      </p:sp>
      <p:sp>
        <p:nvSpPr>
          <p:cNvPr id="237" name="Google Shape;237;g1735bb860c9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735bb860c9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1735bb860c9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Outline list of results section including Model Fit, Parameters, Selectivity, Time Series, Retrospective, Phase Plane, Risk Table, Projections, Management</a:t>
            </a:r>
            <a:endParaRPr/>
          </a:p>
        </p:txBody>
      </p:sp>
      <p:sp>
        <p:nvSpPr>
          <p:cNvPr id="246" name="Google Shape;246;g1735bb860c9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735bb860c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735bb860c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p:txBody>
      </p:sp>
      <p:sp>
        <p:nvSpPr>
          <p:cNvPr id="255" name="Google Shape;255;g1735bb860c9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735bb860c9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1735bb860c9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64" name="Google Shape;264;g1735bb860c9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35bb860c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1735bb860c9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73" name="Google Shape;273;g1735bb860c9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735bb860c9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1735bb860c9_0_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82" name="Google Shape;282;g1735bb860c9_0_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735bb860c9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1735bb860c9_0_3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91" name="Google Shape;291;g1735bb860c9_0_3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735bb860c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735bb860c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Comparison table of main estimated parameters with uncertainty estimates, if evaluating multiple models provide parameter estimates for all models evaluated, highlight author recommended model</a:t>
            </a:r>
            <a:endParaRPr/>
          </a:p>
        </p:txBody>
      </p:sp>
      <p:sp>
        <p:nvSpPr>
          <p:cNvPr id="300" name="Google Shape;300;g1735bb860c9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735bb860c9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1735bb860c9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Graphs of estimated selectivity curves (e.g., fishery, survey, maturity), if evaluating multiple models include selectivity curves for all models evaluated on same graph if possible, highlight author recommended model</a:t>
            </a:r>
            <a:endParaRPr/>
          </a:p>
        </p:txBody>
      </p:sp>
      <p:sp>
        <p:nvSpPr>
          <p:cNvPr id="309" name="Google Shape;309;g1735bb860c9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35bb860c9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735bb860c9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18" name="Google Shape;318;g1735bb860c9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735bb860c9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1735bb860c9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27" name="Google Shape;327;g1735bb860c9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735bb860c9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1735bb860c9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36" name="Google Shape;336;g1735bb860c9_0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735bb860c9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1735bb860c9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45" name="Google Shape;345;g1735bb860c9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35bb860c9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1735bb860c9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of 10 year peel with Mohns rho estimate, if evaluating multiple models include retrospective graph and Mohns rho estimate for base and author recommended model</a:t>
            </a:r>
            <a:endParaRPr/>
          </a:p>
        </p:txBody>
      </p:sp>
      <p:sp>
        <p:nvSpPr>
          <p:cNvPr id="354" name="Google Shape;354;g1735bb860c9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brief summary of justification text or plots for selected levels of risk, if have ESP for stock and presentation preceding then can simply reference ESP graphs</a:t>
            </a:r>
            <a:endParaRPr/>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graph of Spawning Stock Biomass with B40% and B35% reference lines</a:t>
            </a:r>
            <a:endParaRPr/>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35bb860c9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1735bb860c9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where applicable, including random effects model graphs and final apportionment table</a:t>
            </a:r>
            <a:endParaRPr/>
          </a:p>
        </p:txBody>
      </p:sp>
      <p:sp>
        <p:nvSpPr>
          <p:cNvPr id="400" name="Google Shape;400;g1735bb860c9_0_2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735bb860c9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1735bb860c9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with brief description, if relevant to decision of model provide highlights</a:t>
            </a:r>
            <a:endParaRPr/>
          </a:p>
        </p:txBody>
      </p:sp>
      <p:sp>
        <p:nvSpPr>
          <p:cNvPr id="409" name="Google Shape;409;g1735bb860c9_0_2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735bb860c9_0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1735bb860c9_0_2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of final recommendations with any relevant data gaps and research priorities</a:t>
            </a:r>
            <a:endParaRPr/>
          </a:p>
        </p:txBody>
      </p:sp>
      <p:sp>
        <p:nvSpPr>
          <p:cNvPr id="418" name="Google Shape;418;g1735bb860c9_0_2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735bb860c9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1735bb860c9_0_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May include list of action questions if applicable for the Teams deliberation</a:t>
            </a:r>
            <a:endParaRPr/>
          </a:p>
        </p:txBody>
      </p:sp>
      <p:sp>
        <p:nvSpPr>
          <p:cNvPr id="436" name="Google Shape;436;g1735bb860c9_0_2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5e58772ac3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15e58772ac3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15e58772ac3_4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735bb860c9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1735bb860c9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39" name="Google Shape;139;g1735bb860c9_0_3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hasCustomPrompt="1"/>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smtClean="0"/>
              <a:t>d</a:t>
            </a:r>
            <a:endParaRPr dirty="0"/>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
        <p:cNvGrpSpPr/>
        <p:nvPr/>
      </p:nvGrpSpPr>
      <p:grpSpPr>
        <a:xfrm>
          <a:off x="0" y="0"/>
          <a:ext cx="0" cy="0"/>
          <a:chOff x="0" y="0"/>
          <a:chExt cx="0" cy="0"/>
        </a:xfrm>
      </p:grpSpPr>
      <p:sp>
        <p:nvSpPr>
          <p:cNvPr id="25" name="Google Shape;25;p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6" name="Google Shape;26;p3"/>
          <p:cNvSpPr txBox="1">
            <a:spLocks noGrp="1"/>
          </p:cNvSpPr>
          <p:nvPr>
            <p:ph type="sldNum" idx="12"/>
          </p:nvPr>
        </p:nvSpPr>
        <p:spPr>
          <a:xfrm>
            <a:off x="10558300" y="5956137"/>
            <a:ext cx="148684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3"/>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a:spLocks noGrp="1"/>
          </p:cNvSpPr>
          <p:nvPr>
            <p:ph type="pic" idx="2"/>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2">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apps-afsc.fisheries.noaa.gov/REFM/Docs/2018/BSAI/BSAIatf.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Flathead Sole</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GOA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ct val="91999"/>
              <a:buNone/>
            </a:pPr>
            <a:r>
              <a:rPr lang="en-US" sz="2000" dirty="0" smtClean="0"/>
              <a:t>Maia Sosa Kapur</a:t>
            </a:r>
          </a:p>
          <a:p>
            <a:pPr marL="0" lvl="0" indent="0" algn="l" rtl="0">
              <a:spcBef>
                <a:spcPts val="0"/>
              </a:spcBef>
              <a:spcAft>
                <a:spcPts val="0"/>
              </a:spcAft>
              <a:buSzPct val="91999"/>
              <a:buNone/>
            </a:pPr>
            <a:r>
              <a:rPr lang="en-US" sz="2000" dirty="0" smtClean="0"/>
              <a:t>Cole </a:t>
            </a:r>
            <a:r>
              <a:rPr lang="en-US" sz="2000" dirty="0" err="1" smtClean="0"/>
              <a:t>Monnohan</a:t>
            </a:r>
            <a:endParaRPr sz="2000" dirty="0"/>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smtClean="0">
                <a:solidFill>
                  <a:srgbClr val="D8D8D8"/>
                </a:solidFill>
                <a:latin typeface="Gill Sans"/>
                <a:ea typeface="Gill Sans"/>
                <a:cs typeface="Gill Sans"/>
                <a:sym typeface="Gill Sans"/>
              </a:rPr>
              <a:t>November </a:t>
            </a:r>
            <a:r>
              <a:rPr lang="en-US" sz="2400" dirty="0">
                <a:solidFill>
                  <a:srgbClr val="D8D8D8"/>
                </a:solidFill>
                <a:latin typeface="Gill Sans"/>
                <a:ea typeface="Gill Sans"/>
                <a:cs typeface="Gill Sans"/>
                <a:sym typeface="Gill Sans"/>
              </a:rPr>
              <a:t>2022</a:t>
            </a:r>
            <a:endParaRPr dirty="0"/>
          </a:p>
        </p:txBody>
      </p:sp>
      <p:pic>
        <p:nvPicPr>
          <p:cNvPr id="99" name="Google Shape;99;p12"/>
          <p:cNvPicPr preferRelativeResize="0"/>
          <p:nvPr/>
        </p:nvPicPr>
        <p:blipFill>
          <a:blip r:embed="rId5">
            <a:extLst>
              <a:ext uri="{28A0092B-C50C-407E-A947-70E740481C1C}">
                <a14:useLocalDpi xmlns:a14="http://schemas.microsoft.com/office/drawing/2010/main" val="0"/>
              </a:ext>
            </a:extLst>
          </a:blip>
          <a:stretch>
            <a:fillRect/>
          </a:stretch>
        </p:blipFill>
        <p:spPr>
          <a:xfrm>
            <a:off x="668100" y="3440285"/>
            <a:ext cx="2153450" cy="2587130"/>
          </a:xfrm>
          <a:prstGeom prst="rect">
            <a:avLst/>
          </a:prstGeom>
          <a:noFill/>
          <a:ln w="19050" cap="flat" cmpd="sng">
            <a:solidFill>
              <a:schemeClr val="dk2"/>
            </a:solidFill>
            <a:prstDash val="solid"/>
            <a:round/>
            <a:headEnd type="none" w="sm" len="sm"/>
            <a:tailEnd type="none" w="sm" len="sm"/>
          </a:ln>
        </p:spPr>
      </p:pic>
      <p:pic>
        <p:nvPicPr>
          <p:cNvPr id="97" name="Google Shape;97;p12"/>
          <p:cNvPicPr preferRelativeResize="0"/>
          <p:nvPr/>
        </p:nvPicPr>
        <p:blipFill rotWithShape="1">
          <a:blip r:embed="rId6">
            <a:alphaModFix/>
          </a:blip>
          <a:srcRect/>
          <a:stretch/>
        </p:blipFill>
        <p:spPr>
          <a:xfrm>
            <a:off x="9868746" y="5628865"/>
            <a:ext cx="1556418" cy="5431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Size Composition - EBS Shelf Bottom Trawl</a:t>
            </a:r>
            <a:endParaRPr/>
          </a:p>
        </p:txBody>
      </p:sp>
      <p:sp>
        <p:nvSpPr>
          <p:cNvPr id="184" name="Google Shape;184;p21"/>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Graphs of age compositions by sex (if relevant) over time followed by size compositions by sex (if relevant) over time with highlights of trends and any issues (e.g., tracking cohorts through time, shifts in size distributions, plus age group)</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91" name="Google Shape;191;p2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92" name="Google Shape;192;p2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 Aleutian Islands Bottom Trawl</a:t>
            </a:r>
            <a:endParaRPr/>
          </a:p>
        </p:txBody>
      </p:sp>
      <p:pic>
        <p:nvPicPr>
          <p:cNvPr id="193" name="Google Shape;193;p22"/>
          <p:cNvPicPr preferRelativeResize="0"/>
          <p:nvPr/>
        </p:nvPicPr>
        <p:blipFill>
          <a:blip r:embed="rId4">
            <a:alphaModFix/>
          </a:blip>
          <a:stretch>
            <a:fillRect/>
          </a:stretch>
        </p:blipFill>
        <p:spPr>
          <a:xfrm>
            <a:off x="433325" y="2305050"/>
            <a:ext cx="6072250" cy="3924300"/>
          </a:xfrm>
          <a:prstGeom prst="rect">
            <a:avLst/>
          </a:prstGeom>
          <a:noFill/>
          <a:ln>
            <a:noFill/>
          </a:ln>
        </p:spPr>
      </p:pic>
      <p:pic>
        <p:nvPicPr>
          <p:cNvPr id="194" name="Google Shape;194;p22"/>
          <p:cNvPicPr preferRelativeResize="0"/>
          <p:nvPr/>
        </p:nvPicPr>
        <p:blipFill>
          <a:blip r:embed="rId5">
            <a:alphaModFix/>
          </a:blip>
          <a:stretch>
            <a:fillRect/>
          </a:stretch>
        </p:blipFill>
        <p:spPr>
          <a:xfrm>
            <a:off x="8019100" y="1833600"/>
            <a:ext cx="2539201" cy="1743150"/>
          </a:xfrm>
          <a:prstGeom prst="rect">
            <a:avLst/>
          </a:prstGeom>
          <a:noFill/>
          <a:ln>
            <a:noFill/>
          </a:ln>
        </p:spPr>
      </p:pic>
      <p:pic>
        <p:nvPicPr>
          <p:cNvPr id="195" name="Google Shape;195;p22"/>
          <p:cNvPicPr preferRelativeResize="0"/>
          <p:nvPr/>
        </p:nvPicPr>
        <p:blipFill>
          <a:blip r:embed="rId6">
            <a:alphaModFix/>
          </a:blip>
          <a:stretch>
            <a:fillRect/>
          </a:stretch>
        </p:blipFill>
        <p:spPr>
          <a:xfrm>
            <a:off x="7096802" y="3533844"/>
            <a:ext cx="4180799" cy="1600125"/>
          </a:xfrm>
          <a:prstGeom prst="rect">
            <a:avLst/>
          </a:prstGeom>
          <a:noFill/>
          <a:ln>
            <a:noFill/>
          </a:ln>
        </p:spPr>
      </p:pic>
      <p:pic>
        <p:nvPicPr>
          <p:cNvPr id="196" name="Google Shape;196;p22"/>
          <p:cNvPicPr preferRelativeResize="0"/>
          <p:nvPr/>
        </p:nvPicPr>
        <p:blipFill>
          <a:blip r:embed="rId7">
            <a:alphaModFix/>
          </a:blip>
          <a:stretch>
            <a:fillRect/>
          </a:stretch>
        </p:blipFill>
        <p:spPr>
          <a:xfrm>
            <a:off x="8236435" y="5133975"/>
            <a:ext cx="2321860" cy="1600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03" name="Google Shape;203;p2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04" name="Google Shape;204;p2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Age Composition - AI Bottom Trawl</a:t>
            </a:r>
            <a:endParaRPr/>
          </a:p>
        </p:txBody>
      </p:sp>
      <p:sp>
        <p:nvSpPr>
          <p:cNvPr id="205" name="Google Shape;205;p2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Graphs of age compositions by sex (if relevant) over time followed by size compositions by sex (if relevant) over time with highlights of trends and any issues (e.g., tracking cohorts through time, shifts in size distributions, plus age group)</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Size Composition - AI Bottom Trawl</a:t>
            </a:r>
            <a:endParaRPr/>
          </a:p>
        </p:txBody>
      </p:sp>
      <p:sp>
        <p:nvSpPr>
          <p:cNvPr id="214" name="Google Shape;214;p2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Graphs of age compositions by sex (if relevant) over time followed by size compositions by sex (if relevant) over time with highlights of trends and any issues (e.g., tracking cohorts through time, shifts in size distributions, plus age group)</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21" name="Google Shape;221;p2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22" name="Google Shape;222;p2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Bottom Temperature</a:t>
            </a:r>
            <a:endParaRPr/>
          </a:p>
        </p:txBody>
      </p:sp>
      <p:sp>
        <p:nvSpPr>
          <p:cNvPr id="223" name="Google Shape;223;p25"/>
          <p:cNvSpPr txBox="1">
            <a:spLocks noGrp="1"/>
          </p:cNvSpPr>
          <p:nvPr>
            <p:ph type="body" idx="1"/>
          </p:nvPr>
        </p:nvSpPr>
        <p:spPr>
          <a:xfrm>
            <a:off x="581200" y="2180500"/>
            <a:ext cx="54696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EBS Shelf Bottom Temperature</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Some of annual variability in arrowtooth biomass seemed to co-vary with bottom temperature</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Use bottom temperature anomalies to estimate time-varying annual catchability on the shelf survey</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Trends</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Temperature anomaly has been positive since 2014 (marine heatwave)</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Near average in 2022</a:t>
            </a:r>
            <a:endParaRPr>
              <a:latin typeface="Arial"/>
              <a:ea typeface="Arial"/>
              <a:cs typeface="Arial"/>
              <a:sym typeface="Arial"/>
            </a:endParaRPr>
          </a:p>
        </p:txBody>
      </p:sp>
      <p:pic>
        <p:nvPicPr>
          <p:cNvPr id="224" name="Google Shape;224;p25"/>
          <p:cNvPicPr preferRelativeResize="0"/>
          <p:nvPr/>
        </p:nvPicPr>
        <p:blipFill>
          <a:blip r:embed="rId4">
            <a:alphaModFix/>
          </a:blip>
          <a:stretch>
            <a:fillRect/>
          </a:stretch>
        </p:blipFill>
        <p:spPr>
          <a:xfrm>
            <a:off x="6050850" y="2094651"/>
            <a:ext cx="5645851" cy="43633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Parameters Estimated Externally</a:t>
            </a:r>
            <a:endParaRPr/>
          </a:p>
        </p:txBody>
      </p:sp>
      <p:pic>
        <p:nvPicPr>
          <p:cNvPr id="233" name="Google Shape;233;p26"/>
          <p:cNvPicPr preferRelativeResize="0"/>
          <p:nvPr/>
        </p:nvPicPr>
        <p:blipFill>
          <a:blip r:embed="rId4">
            <a:alphaModFix/>
          </a:blip>
          <a:stretch>
            <a:fillRect/>
          </a:stretch>
        </p:blipFill>
        <p:spPr>
          <a:xfrm>
            <a:off x="1700213" y="1978899"/>
            <a:ext cx="8791574" cy="4626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40" name="Google Shape;240;p2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41" name="Google Shape;241;p2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Summary</a:t>
            </a:r>
            <a:endParaRPr/>
          </a:p>
        </p:txBody>
      </p:sp>
      <p:sp>
        <p:nvSpPr>
          <p:cNvPr id="242" name="Google Shape;242;p2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No Model Changes</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Same model as 2018, see </a:t>
            </a:r>
            <a:r>
              <a:rPr lang="en-US" u="sng">
                <a:solidFill>
                  <a:schemeClr val="dk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Spies et al. 2018</a:t>
            </a:r>
            <a:r>
              <a:rPr lang="en-US">
                <a:latin typeface="Arial"/>
                <a:ea typeface="Arial"/>
                <a:cs typeface="Arial"/>
                <a:sym typeface="Arial"/>
              </a:rPr>
              <a:t> for more details</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Split-sex, age structured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49" name="Google Shape;249;p2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50" name="Google Shape;250;p2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Results</a:t>
            </a:r>
            <a:endParaRPr/>
          </a:p>
        </p:txBody>
      </p:sp>
      <p:sp>
        <p:nvSpPr>
          <p:cNvPr id="251" name="Google Shape;251;p2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Model Fit</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Parameters</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Selectivity</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Time Series</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Retrospective</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Phase Plane</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Risk Table</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Projections</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Management</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58" name="Google Shape;258;p2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59" name="Google Shape;259;p2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Catch</a:t>
            </a:r>
            <a:endParaRPr/>
          </a:p>
        </p:txBody>
      </p:sp>
      <p:sp>
        <p:nvSpPr>
          <p:cNvPr id="260" name="Google Shape;260;p2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67" name="Google Shape;267;p3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68" name="Google Shape;268;p3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Fishery Size Composition</a:t>
            </a:r>
            <a:endParaRPr/>
          </a:p>
        </p:txBody>
      </p:sp>
      <p:pic>
        <p:nvPicPr>
          <p:cNvPr id="269" name="Google Shape;269;p30"/>
          <p:cNvPicPr preferRelativeResize="0"/>
          <p:nvPr/>
        </p:nvPicPr>
        <p:blipFill>
          <a:blip r:embed="rId4">
            <a:alphaModFix/>
          </a:blip>
          <a:stretch>
            <a:fillRect/>
          </a:stretch>
        </p:blipFill>
        <p:spPr>
          <a:xfrm>
            <a:off x="1453188" y="2028900"/>
            <a:ext cx="9285513" cy="4752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a:latin typeface="Arial"/>
                <a:ea typeface="Arial"/>
                <a:cs typeface="Arial"/>
                <a:sym typeface="Arial"/>
              </a:rPr>
              <a:t>Tier: 3a</a:t>
            </a:r>
            <a:endParaRPr>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a:latin typeface="Arial"/>
                <a:ea typeface="Arial"/>
                <a:cs typeface="Arial"/>
                <a:sym typeface="Arial"/>
              </a:rPr>
              <a:t>Area: Eastern Bering Sea (EBS) and Aleutian Islands (AI)</a:t>
            </a:r>
            <a:endParaRPr>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a:latin typeface="Arial"/>
                <a:ea typeface="Arial"/>
                <a:cs typeface="Arial"/>
                <a:sym typeface="Arial"/>
              </a:rPr>
              <a:t>Current year status</a:t>
            </a:r>
            <a:endParaRPr>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a:latin typeface="Arial"/>
                <a:ea typeface="Arial"/>
                <a:cs typeface="Arial"/>
                <a:sym typeface="Arial"/>
              </a:rPr>
              <a:t>BRIEF summary of changes to the current assessment data/model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76" name="Google Shape;276;p3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77" name="Google Shape;277;p3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Survey Biomass</a:t>
            </a:r>
            <a:endParaRPr/>
          </a:p>
        </p:txBody>
      </p:sp>
      <p:pic>
        <p:nvPicPr>
          <p:cNvPr id="278" name="Google Shape;278;p31"/>
          <p:cNvPicPr preferRelativeResize="0"/>
          <p:nvPr/>
        </p:nvPicPr>
        <p:blipFill>
          <a:blip r:embed="rId4">
            <a:alphaModFix/>
          </a:blip>
          <a:stretch>
            <a:fillRect/>
          </a:stretch>
        </p:blipFill>
        <p:spPr>
          <a:xfrm>
            <a:off x="2349513" y="1914600"/>
            <a:ext cx="7492877" cy="47528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85" name="Google Shape;285;p3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86" name="Google Shape;286;p3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a:t>Model Fit - Survey Age Composition - EBS Shelf Survey</a:t>
            </a:r>
            <a:endParaRPr/>
          </a:p>
        </p:txBody>
      </p:sp>
      <p:pic>
        <p:nvPicPr>
          <p:cNvPr id="287" name="Google Shape;287;p32"/>
          <p:cNvPicPr preferRelativeResize="0"/>
          <p:nvPr/>
        </p:nvPicPr>
        <p:blipFill>
          <a:blip r:embed="rId4">
            <a:alphaModFix/>
          </a:blip>
          <a:stretch>
            <a:fillRect/>
          </a:stretch>
        </p:blipFill>
        <p:spPr>
          <a:xfrm>
            <a:off x="2354375" y="1933650"/>
            <a:ext cx="7483156"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94" name="Google Shape;294;p3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95" name="Google Shape;295;p3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Survey Age Composition - AI Survey</a:t>
            </a:r>
            <a:endParaRPr/>
          </a:p>
        </p:txBody>
      </p:sp>
      <p:pic>
        <p:nvPicPr>
          <p:cNvPr id="296" name="Google Shape;296;p33"/>
          <p:cNvPicPr preferRelativeResize="0"/>
          <p:nvPr/>
        </p:nvPicPr>
        <p:blipFill>
          <a:blip r:embed="rId4">
            <a:alphaModFix/>
          </a:blip>
          <a:stretch>
            <a:fillRect/>
          </a:stretch>
        </p:blipFill>
        <p:spPr>
          <a:xfrm>
            <a:off x="3034713" y="1952700"/>
            <a:ext cx="6122487" cy="4752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03" name="Google Shape;303;p3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304" name="Google Shape;304;p3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Parameters</a:t>
            </a:r>
            <a:endParaRPr/>
          </a:p>
        </p:txBody>
      </p:sp>
      <p:sp>
        <p:nvSpPr>
          <p:cNvPr id="305" name="Google Shape;305;p3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Comparison table of main estimated parameters with uncertainty estimates, if evaluating multiple models provide parameter estimates for all models evaluated, highlight author recommended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12" name="Google Shape;312;p3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313" name="Google Shape;313;p3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Selectivity</a:t>
            </a:r>
            <a:endParaRPr/>
          </a:p>
        </p:txBody>
      </p:sp>
      <p:pic>
        <p:nvPicPr>
          <p:cNvPr id="314" name="Google Shape;314;p35"/>
          <p:cNvPicPr preferRelativeResize="0"/>
          <p:nvPr/>
        </p:nvPicPr>
        <p:blipFill>
          <a:blip r:embed="rId4">
            <a:alphaModFix/>
          </a:blip>
          <a:stretch>
            <a:fillRect/>
          </a:stretch>
        </p:blipFill>
        <p:spPr>
          <a:xfrm>
            <a:off x="3367621" y="2056475"/>
            <a:ext cx="5456750" cy="47348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21" name="Google Shape;321;p3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22" name="Google Shape;322;p3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Spawning Stock Biomass</a:t>
            </a:r>
            <a:endParaRPr/>
          </a:p>
        </p:txBody>
      </p:sp>
      <p:pic>
        <p:nvPicPr>
          <p:cNvPr id="323" name="Google Shape;323;p36"/>
          <p:cNvPicPr preferRelativeResize="0"/>
          <p:nvPr/>
        </p:nvPicPr>
        <p:blipFill rotWithShape="1">
          <a:blip r:embed="rId4">
            <a:alphaModFix/>
          </a:blip>
          <a:srcRect l="6611" t="12907"/>
          <a:stretch/>
        </p:blipFill>
        <p:spPr>
          <a:xfrm>
            <a:off x="2314575" y="2066925"/>
            <a:ext cx="7562850" cy="4601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30" name="Google Shape;330;p3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31" name="Google Shape;331;p3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Total Biomass</a:t>
            </a:r>
            <a:endParaRPr/>
          </a:p>
        </p:txBody>
      </p:sp>
      <p:pic>
        <p:nvPicPr>
          <p:cNvPr id="332" name="Google Shape;332;p37"/>
          <p:cNvPicPr preferRelativeResize="0"/>
          <p:nvPr/>
        </p:nvPicPr>
        <p:blipFill>
          <a:blip r:embed="rId4">
            <a:alphaModFix/>
          </a:blip>
          <a:stretch>
            <a:fillRect/>
          </a:stretch>
        </p:blipFill>
        <p:spPr>
          <a:xfrm>
            <a:off x="1988225" y="1971750"/>
            <a:ext cx="8215462"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39" name="Google Shape;339;p3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40" name="Google Shape;340;p3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Recruitment</a:t>
            </a:r>
            <a:endParaRPr/>
          </a:p>
        </p:txBody>
      </p:sp>
      <p:pic>
        <p:nvPicPr>
          <p:cNvPr id="341" name="Google Shape;341;p38"/>
          <p:cNvPicPr preferRelativeResize="0"/>
          <p:nvPr/>
        </p:nvPicPr>
        <p:blipFill>
          <a:blip r:embed="rId4">
            <a:alphaModFix/>
          </a:blip>
          <a:stretch>
            <a:fillRect/>
          </a:stretch>
        </p:blipFill>
        <p:spPr>
          <a:xfrm>
            <a:off x="2358013" y="1943175"/>
            <a:ext cx="7475980"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48" name="Google Shape;348;p3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49" name="Google Shape;349;p3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Fishing Mortality</a:t>
            </a:r>
            <a:endParaRPr/>
          </a:p>
        </p:txBody>
      </p:sp>
      <p:sp>
        <p:nvSpPr>
          <p:cNvPr id="350" name="Google Shape;350;p3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57" name="Google Shape;357;p4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58" name="Google Shape;358;p4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Retrospective</a:t>
            </a:r>
            <a:endParaRPr/>
          </a:p>
        </p:txBody>
      </p:sp>
      <p:pic>
        <p:nvPicPr>
          <p:cNvPr id="359" name="Google Shape;359;p40"/>
          <p:cNvPicPr preferRelativeResize="0"/>
          <p:nvPr/>
        </p:nvPicPr>
        <p:blipFill>
          <a:blip r:embed="rId4">
            <a:alphaModFix/>
          </a:blip>
          <a:stretch>
            <a:fillRect/>
          </a:stretch>
        </p:blipFill>
        <p:spPr>
          <a:xfrm>
            <a:off x="1597125" y="1924125"/>
            <a:ext cx="8997754"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fontScale="85000" lnSpcReduction="20000"/>
          </a:bodyPr>
          <a:lstStyle/>
          <a:p>
            <a:pPr marL="457200" lvl="0" indent="-317982" algn="l" rtl="0">
              <a:lnSpc>
                <a:spcPct val="100000"/>
              </a:lnSpc>
              <a:spcBef>
                <a:spcPts val="360"/>
              </a:spcBef>
              <a:spcAft>
                <a:spcPts val="0"/>
              </a:spcAft>
              <a:buSzPct val="69000"/>
              <a:buFont typeface="Arial"/>
              <a:buChar char="◼"/>
            </a:pPr>
            <a:r>
              <a:rPr lang="en-US">
                <a:latin typeface="Arial"/>
                <a:ea typeface="Arial"/>
                <a:cs typeface="Arial"/>
                <a:sym typeface="Arial"/>
              </a:rPr>
              <a:t>The SSC notes that model fits to the female fishery composition data are poor and looks forward to investigations on data quality issues as they relate to sample size and speciation issues associated with the compositional information. </a:t>
            </a:r>
            <a:endParaRPr>
              <a:latin typeface="Arial"/>
              <a:ea typeface="Arial"/>
              <a:cs typeface="Arial"/>
              <a:sym typeface="Arial"/>
            </a:endParaRPr>
          </a:p>
          <a:p>
            <a:pPr marL="914400" lvl="1" indent="-317982" algn="l" rtl="0">
              <a:lnSpc>
                <a:spcPct val="100000"/>
              </a:lnSpc>
              <a:spcBef>
                <a:spcPts val="1000"/>
              </a:spcBef>
              <a:spcAft>
                <a:spcPts val="0"/>
              </a:spcAft>
              <a:buSzPct val="82799"/>
              <a:buFont typeface="Arial"/>
              <a:buChar char="◼"/>
            </a:pPr>
            <a:r>
              <a:rPr lang="en-US">
                <a:latin typeface="Arial"/>
                <a:ea typeface="Arial"/>
                <a:cs typeface="Arial"/>
                <a:sym typeface="Arial"/>
              </a:rPr>
              <a:t>Answer:</a:t>
            </a:r>
            <a:endParaRPr>
              <a:latin typeface="Arial"/>
              <a:ea typeface="Arial"/>
              <a:cs typeface="Arial"/>
              <a:sym typeface="Arial"/>
            </a:endParaRPr>
          </a:p>
          <a:p>
            <a:pPr marL="457200" lvl="0" indent="-317982" algn="l" rtl="0">
              <a:lnSpc>
                <a:spcPct val="100000"/>
              </a:lnSpc>
              <a:spcBef>
                <a:spcPts val="1000"/>
              </a:spcBef>
              <a:spcAft>
                <a:spcPts val="0"/>
              </a:spcAft>
              <a:buSzPct val="69000"/>
              <a:buFont typeface="Arial"/>
              <a:buChar char="◼"/>
            </a:pPr>
            <a:r>
              <a:rPr lang="en-US">
                <a:latin typeface="Arial"/>
                <a:ea typeface="Arial"/>
                <a:cs typeface="Arial"/>
                <a:sym typeface="Arial"/>
              </a:rPr>
              <a:t>The SSC recommends that the authors check the parameterization for selectivity of the shelf survey to verify that the peaks of the domed shape failing to reach a value of 1.0 does not create any unexpected artifacts or change the interpretation of catchability. </a:t>
            </a:r>
            <a:endParaRPr>
              <a:latin typeface="Arial"/>
              <a:ea typeface="Arial"/>
              <a:cs typeface="Arial"/>
              <a:sym typeface="Arial"/>
            </a:endParaRPr>
          </a:p>
          <a:p>
            <a:pPr marL="914400" lvl="1" indent="-317982" algn="l" rtl="0">
              <a:lnSpc>
                <a:spcPct val="100000"/>
              </a:lnSpc>
              <a:spcBef>
                <a:spcPts val="1000"/>
              </a:spcBef>
              <a:spcAft>
                <a:spcPts val="0"/>
              </a:spcAft>
              <a:buSzPct val="82799"/>
              <a:buFont typeface="Arial"/>
              <a:buChar char="◼"/>
            </a:pPr>
            <a:r>
              <a:rPr lang="en-US">
                <a:latin typeface="Arial"/>
                <a:ea typeface="Arial"/>
                <a:cs typeface="Arial"/>
                <a:sym typeface="Arial"/>
              </a:rPr>
              <a:t>Answer: </a:t>
            </a:r>
            <a:endParaRPr>
              <a:latin typeface="Arial"/>
              <a:ea typeface="Arial"/>
              <a:cs typeface="Arial"/>
              <a:sym typeface="Arial"/>
            </a:endParaRPr>
          </a:p>
          <a:p>
            <a:pPr marL="457200" lvl="0" indent="-317982" algn="l" rtl="0">
              <a:lnSpc>
                <a:spcPct val="100000"/>
              </a:lnSpc>
              <a:spcBef>
                <a:spcPts val="1000"/>
              </a:spcBef>
              <a:spcAft>
                <a:spcPts val="0"/>
              </a:spcAft>
              <a:buSzPct val="69000"/>
              <a:buFont typeface="Arial"/>
              <a:buChar char="◼"/>
            </a:pPr>
            <a:r>
              <a:rPr lang="en-US">
                <a:latin typeface="Arial"/>
                <a:ea typeface="Arial"/>
                <a:cs typeface="Arial"/>
                <a:sym typeface="Arial"/>
              </a:rPr>
              <a:t>SSC requests the authors bring forward historical information on the rationale used for the selectivity parameterizations used in the assessment.</a:t>
            </a:r>
            <a:endParaRPr>
              <a:latin typeface="Arial"/>
              <a:ea typeface="Arial"/>
              <a:cs typeface="Arial"/>
              <a:sym typeface="Arial"/>
            </a:endParaRPr>
          </a:p>
          <a:p>
            <a:pPr marL="914400" lvl="1" indent="-317982" algn="l" rtl="0">
              <a:lnSpc>
                <a:spcPct val="100000"/>
              </a:lnSpc>
              <a:spcBef>
                <a:spcPts val="1000"/>
              </a:spcBef>
              <a:spcAft>
                <a:spcPts val="1000"/>
              </a:spcAft>
              <a:buSzPct val="82799"/>
              <a:buFont typeface="Arial"/>
              <a:buChar char="◼"/>
            </a:pPr>
            <a:r>
              <a:rPr lang="en-US">
                <a:latin typeface="Arial"/>
                <a:ea typeface="Arial"/>
                <a:cs typeface="Arial"/>
                <a:sym typeface="Arial"/>
              </a:rPr>
              <a:t>Answer:</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368" name="Google Shape;368;p41"/>
          <p:cNvPicPr preferRelativeResize="0"/>
          <p:nvPr/>
        </p:nvPicPr>
        <p:blipFill>
          <a:blip r:embed="rId4">
            <a:alphaModFix/>
          </a:blip>
          <a:stretch>
            <a:fillRect/>
          </a:stretch>
        </p:blipFill>
        <p:spPr>
          <a:xfrm>
            <a:off x="3096713" y="1952700"/>
            <a:ext cx="5998569" cy="47528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7" name="Google Shape;377;p42"/>
          <p:cNvPicPr preferRelativeResize="0"/>
          <p:nvPr/>
        </p:nvPicPr>
        <p:blipFill>
          <a:blip r:embed="rId4">
            <a:alphaModFix/>
          </a:blip>
          <a:stretch>
            <a:fillRect/>
          </a:stretch>
        </p:blipFill>
        <p:spPr>
          <a:xfrm>
            <a:off x="1872275" y="3562425"/>
            <a:ext cx="8447338" cy="3076500"/>
          </a:xfrm>
          <a:prstGeom prst="rect">
            <a:avLst/>
          </a:prstGeom>
          <a:noFill/>
          <a:ln>
            <a:noFill/>
          </a:ln>
        </p:spPr>
      </p:pic>
      <p:pic>
        <p:nvPicPr>
          <p:cNvPr id="378" name="Google Shape;378;p42"/>
          <p:cNvPicPr preferRelativeResize="0"/>
          <p:nvPr/>
        </p:nvPicPr>
        <p:blipFill>
          <a:blip r:embed="rId5">
            <a:alphaModFix/>
          </a:blip>
          <a:stretch>
            <a:fillRect/>
          </a:stretch>
        </p:blipFill>
        <p:spPr>
          <a:xfrm>
            <a:off x="1783988" y="1952700"/>
            <a:ext cx="8623935" cy="1457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Projection</a:t>
            </a:r>
            <a:endParaRPr/>
          </a:p>
        </p:txBody>
      </p:sp>
      <p:pic>
        <p:nvPicPr>
          <p:cNvPr id="387" name="Google Shape;387;p43"/>
          <p:cNvPicPr preferRelativeResize="0"/>
          <p:nvPr/>
        </p:nvPicPr>
        <p:blipFill>
          <a:blip r:embed="rId4">
            <a:alphaModFix/>
          </a:blip>
          <a:stretch>
            <a:fillRect/>
          </a:stretch>
        </p:blipFill>
        <p:spPr>
          <a:xfrm>
            <a:off x="2130800" y="1943175"/>
            <a:ext cx="7930402" cy="4752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396" name="Google Shape;396;p44"/>
          <p:cNvPicPr preferRelativeResize="0"/>
          <p:nvPr/>
        </p:nvPicPr>
        <p:blipFill>
          <a:blip r:embed="rId4">
            <a:alphaModFix/>
          </a:blip>
          <a:stretch>
            <a:fillRect/>
          </a:stretch>
        </p:blipFill>
        <p:spPr>
          <a:xfrm>
            <a:off x="2423300" y="1962225"/>
            <a:ext cx="7345390"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03" name="Google Shape;403;p4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404" name="Google Shape;404;p4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Apportionment</a:t>
            </a:r>
            <a:endParaRPr/>
          </a:p>
        </p:txBody>
      </p:sp>
      <p:sp>
        <p:nvSpPr>
          <p:cNvPr id="405" name="Google Shape;405;p45"/>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Table where applicable, including random effects model graphs and final appointment table</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12" name="Google Shape;412;p4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13" name="Google Shape;413;p4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Appendices</a:t>
            </a:r>
            <a:endParaRPr/>
          </a:p>
        </p:txBody>
      </p:sp>
      <p:sp>
        <p:nvSpPr>
          <p:cNvPr id="414" name="Google Shape;414;p46"/>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List with brief description, if relevant to decision of model provide highlights</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21" name="Google Shape;421;p4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422" name="Google Shape;422;p4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Conclusions</a:t>
            </a:r>
            <a:endParaRPr/>
          </a:p>
        </p:txBody>
      </p:sp>
      <p:sp>
        <p:nvSpPr>
          <p:cNvPr id="423" name="Google Shape;423;p4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fontScale="85000" lnSpcReduction="20000"/>
          </a:bodyPr>
          <a:lstStyle/>
          <a:p>
            <a:pPr marL="457200" lvl="0" indent="-325869" algn="l" rtl="0">
              <a:spcBef>
                <a:spcPts val="360"/>
              </a:spcBef>
              <a:spcAft>
                <a:spcPts val="0"/>
              </a:spcAft>
              <a:buSzPct val="69000"/>
              <a:buFont typeface="Arial"/>
              <a:buChar char="◼"/>
            </a:pPr>
            <a:r>
              <a:rPr lang="en-US">
                <a:latin typeface="Arial"/>
                <a:ea typeface="Arial"/>
                <a:cs typeface="Arial"/>
                <a:sym typeface="Arial"/>
              </a:rPr>
              <a:t>Recommendation</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No model changes, data correction to use fishery sizes from start of observer program with minimum level of samples (300)</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Leveling out of biomass after long period of increase from low stock size, possible new year class emerging, surveys show average to increase</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No reduction recommended: ABC = … t, OFL = … t</a:t>
            </a:r>
            <a:endParaRPr>
              <a:latin typeface="Arial"/>
              <a:ea typeface="Arial"/>
              <a:cs typeface="Arial"/>
              <a:sym typeface="Arial"/>
            </a:endParaRPr>
          </a:p>
          <a:p>
            <a:pPr marL="457200" lvl="0" indent="-325869" algn="l" rtl="0">
              <a:spcBef>
                <a:spcPts val="1000"/>
              </a:spcBef>
              <a:spcAft>
                <a:spcPts val="0"/>
              </a:spcAft>
              <a:buSzPct val="69000"/>
              <a:buFont typeface="Arial"/>
              <a:buChar char="◼"/>
            </a:pPr>
            <a:r>
              <a:rPr lang="en-US">
                <a:latin typeface="Arial"/>
                <a:ea typeface="Arial"/>
                <a:cs typeface="Arial"/>
                <a:sym typeface="Arial"/>
              </a:rPr>
              <a:t>Data Gaps and Future Research Priorities</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Consider exploring incorporating estimates of predation mortality from recent EBS CEATTLE model (K. Holsman), include efforts to streamline data pulls and processing between single and multi-species models</a:t>
            </a:r>
            <a:endParaRPr>
              <a:latin typeface="Arial"/>
              <a:ea typeface="Arial"/>
              <a:cs typeface="Arial"/>
              <a:sym typeface="Arial"/>
            </a:endParaRPr>
          </a:p>
          <a:p>
            <a:pPr marL="914400" lvl="1" indent="-325869" algn="l" rtl="0">
              <a:spcBef>
                <a:spcPts val="1000"/>
              </a:spcBef>
              <a:spcAft>
                <a:spcPts val="1000"/>
              </a:spcAft>
              <a:buSzPct val="82799"/>
              <a:buFont typeface="Arial"/>
              <a:buChar char="◼"/>
            </a:pPr>
            <a:r>
              <a:rPr lang="en-US">
                <a:latin typeface="Arial"/>
                <a:ea typeface="Arial"/>
                <a:cs typeface="Arial"/>
                <a:sym typeface="Arial"/>
              </a:rPr>
              <a:t>Re-examine growth assumptions, update age-length conversion matrices, consider alternative surveys and VAST estimates</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Plan Team Summary</a:t>
            </a:r>
            <a:endParaRPr/>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Table filled out using author recommended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9" name="Google Shape;439;p4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440" name="Google Shape;440;p4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Discussion</a:t>
            </a:r>
            <a:endParaRPr/>
          </a:p>
        </p:txBody>
      </p:sp>
      <p:sp>
        <p:nvSpPr>
          <p:cNvPr id="441" name="Google Shape;441;p4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May include list of action questions if applicable for the Teams deliberation</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0"/>
          <p:cNvSpPr txBox="1">
            <a:spLocks noGrp="1"/>
          </p:cNvSpPr>
          <p:nvPr>
            <p:ph type="body" idx="1"/>
          </p:nvPr>
        </p:nvSpPr>
        <p:spPr>
          <a:xfrm>
            <a:off x="8317076" y="668740"/>
            <a:ext cx="3293700" cy="49269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2760"/>
              <a:buNone/>
            </a:pPr>
            <a:r>
              <a:rPr lang="en-US" sz="3000">
                <a:solidFill>
                  <a:srgbClr val="FFFFFF"/>
                </a:solidFill>
              </a:rPr>
              <a:t>CONTACTS:</a:t>
            </a:r>
            <a:endParaRPr sz="3000">
              <a:solidFill>
                <a:srgbClr val="FFFFFF"/>
              </a:solidFill>
            </a:endParaRPr>
          </a:p>
          <a:p>
            <a:pPr marL="0" lvl="0" indent="0" algn="l" rtl="0">
              <a:spcBef>
                <a:spcPts val="920"/>
              </a:spcBef>
              <a:spcAft>
                <a:spcPts val="0"/>
              </a:spcAft>
              <a:buSzPts val="1472"/>
              <a:buNone/>
            </a:pPr>
            <a:r>
              <a:rPr lang="en-US" sz="1600">
                <a:solidFill>
                  <a:schemeClr val="lt1"/>
                </a:solidFill>
              </a:rPr>
              <a:t>KALEI.SHOTWELL@NOAA.GOV</a:t>
            </a:r>
            <a:endParaRPr sz="1600">
              <a:solidFill>
                <a:schemeClr val="lt1"/>
              </a:solidFill>
            </a:endParaRPr>
          </a:p>
          <a:p>
            <a:pPr marL="0" lvl="0" indent="0" algn="l" rtl="0">
              <a:spcBef>
                <a:spcPts val="920"/>
              </a:spcBef>
              <a:spcAft>
                <a:spcPts val="0"/>
              </a:spcAft>
              <a:buSzPts val="1472"/>
              <a:buNone/>
            </a:pPr>
            <a:endParaRPr sz="1600">
              <a:solidFill>
                <a:schemeClr val="lt1"/>
              </a:solidFill>
            </a:endParaRPr>
          </a:p>
        </p:txBody>
      </p:sp>
      <p:pic>
        <p:nvPicPr>
          <p:cNvPr id="455" name="Google Shape;455;p50"/>
          <p:cNvPicPr preferRelativeResize="0"/>
          <p:nvPr/>
        </p:nvPicPr>
        <p:blipFill rotWithShape="1">
          <a:blip r:embed="rId3">
            <a:alphaModFix/>
          </a:blip>
          <a:srcRect l="31665" t="14507"/>
          <a:stretch/>
        </p:blipFill>
        <p:spPr>
          <a:xfrm>
            <a:off x="1793750" y="453600"/>
            <a:ext cx="6248400" cy="5863200"/>
          </a:xfrm>
          <a:prstGeom prst="rect">
            <a:avLst/>
          </a:prstGeom>
          <a:noFill/>
          <a:ln>
            <a:noFill/>
          </a:ln>
        </p:spPr>
      </p:pic>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126" name="Google Shape;126;p15"/>
          <p:cNvPicPr preferRelativeResize="0"/>
          <p:nvPr/>
        </p:nvPicPr>
        <p:blipFill>
          <a:blip r:embed="rId4">
            <a:alphaModFix/>
          </a:blip>
          <a:stretch>
            <a:fillRect/>
          </a:stretch>
        </p:blipFill>
        <p:spPr>
          <a:xfrm>
            <a:off x="742950" y="2000325"/>
            <a:ext cx="10253498" cy="4685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61"/>
        <p:cNvGrpSpPr/>
        <p:nvPr/>
      </p:nvGrpSpPr>
      <p:grpSpPr>
        <a:xfrm>
          <a:off x="0" y="0"/>
          <a:ext cx="0" cy="0"/>
          <a:chOff x="0" y="0"/>
          <a:chExt cx="0" cy="0"/>
        </a:xfrm>
      </p:grpSpPr>
      <p:sp>
        <p:nvSpPr>
          <p:cNvPr id="462" name="Google Shape;462;p51"/>
          <p:cNvSpPr txBox="1">
            <a:spLocks noGrp="1"/>
          </p:cNvSpPr>
          <p:nvPr>
            <p:ph type="title"/>
          </p:nvPr>
        </p:nvSpPr>
        <p:spPr>
          <a:xfrm>
            <a:off x="2927025" y="2400300"/>
            <a:ext cx="6890400" cy="144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Gill Sans"/>
              <a:buNone/>
            </a:pPr>
            <a:r>
              <a:rPr lang="en-US" sz="5000">
                <a:solidFill>
                  <a:schemeClr val="dk1"/>
                </a:solidFill>
              </a:rPr>
              <a:t>Supplemental Slides for BSAI Plan Team</a:t>
            </a:r>
            <a:endParaRPr sz="4600"/>
          </a:p>
        </p:txBody>
      </p:sp>
      <p:pic>
        <p:nvPicPr>
          <p:cNvPr id="463" name="Google Shape;463;p51"/>
          <p:cNvPicPr preferRelativeResize="0"/>
          <p:nvPr/>
        </p:nvPicPr>
        <p:blipFill rotWithShape="1">
          <a:blip r:embed="rId3">
            <a:alphaModFix/>
          </a:blip>
          <a:srcRect l="34598" r="53941"/>
          <a:stretch/>
        </p:blipFill>
        <p:spPr>
          <a:xfrm>
            <a:off x="581191" y="445755"/>
            <a:ext cx="1068570" cy="5867621"/>
          </a:xfrm>
          <a:prstGeom prst="rect">
            <a:avLst/>
          </a:prstGeom>
          <a:noFill/>
          <a:ln>
            <a:noFill/>
          </a:ln>
        </p:spPr>
      </p:pic>
      <p:sp>
        <p:nvSpPr>
          <p:cNvPr id="464" name="Google Shape;464;p51"/>
          <p:cNvSpPr txBox="1">
            <a:spLocks noGrp="1"/>
          </p:cNvSpPr>
          <p:nvPr>
            <p:ph type="sldNum" idx="12"/>
          </p:nvPr>
        </p:nvSpPr>
        <p:spPr>
          <a:xfrm>
            <a:off x="10558300" y="5956137"/>
            <a:ext cx="1486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465" name="Google Shape;465;p51"/>
          <p:cNvSpPr/>
          <p:nvPr/>
        </p:nvSpPr>
        <p:spPr>
          <a:xfrm>
            <a:off x="581191" y="445755"/>
            <a:ext cx="1068600" cy="5867700"/>
          </a:xfrm>
          <a:prstGeom prst="rect">
            <a:avLst/>
          </a:prstGeom>
          <a:solidFill>
            <a:srgbClr val="1A3260">
              <a:alpha val="49800"/>
            </a:srgbClr>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466" name="Google Shape;466;p51"/>
          <p:cNvPicPr preferRelativeResize="0"/>
          <p:nvPr/>
        </p:nvPicPr>
        <p:blipFill>
          <a:blip r:embed="rId4">
            <a:alphaModFix/>
          </a:blip>
          <a:stretch>
            <a:fillRect/>
          </a:stretch>
        </p:blipFill>
        <p:spPr>
          <a:xfrm>
            <a:off x="4248975" y="3962400"/>
            <a:ext cx="3710100" cy="2476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Catch</a:t>
            </a:r>
            <a:endParaRPr/>
          </a:p>
        </p:txBody>
      </p:sp>
      <p:pic>
        <p:nvPicPr>
          <p:cNvPr id="135" name="Google Shape;135;p16"/>
          <p:cNvPicPr preferRelativeResize="0"/>
          <p:nvPr/>
        </p:nvPicPr>
        <p:blipFill>
          <a:blip r:embed="rId4">
            <a:alphaModFix/>
          </a:blip>
          <a:stretch>
            <a:fillRect/>
          </a:stretch>
        </p:blipFill>
        <p:spPr>
          <a:xfrm>
            <a:off x="1800225" y="1943175"/>
            <a:ext cx="8271755" cy="47528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42" name="Google Shape;142;p1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43" name="Google Shape;143;p1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Age Composition</a:t>
            </a:r>
            <a:endParaRPr/>
          </a:p>
        </p:txBody>
      </p:sp>
      <p:sp>
        <p:nvSpPr>
          <p:cNvPr id="144" name="Google Shape;144;p1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Graphs of age compositions by sex (if relevant) over time followed by size compositions by sex (if relevant) over time with highlights of trends and any issues (e.g., tracking cohorts through time, shifts in size distributions, plus age group)</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153" name="Google Shape;153;p18"/>
          <p:cNvPicPr preferRelativeResize="0"/>
          <p:nvPr/>
        </p:nvPicPr>
        <p:blipFill>
          <a:blip r:embed="rId4">
            <a:alphaModFix/>
          </a:blip>
          <a:stretch>
            <a:fillRect/>
          </a:stretch>
        </p:blipFill>
        <p:spPr>
          <a:xfrm>
            <a:off x="714375" y="2057475"/>
            <a:ext cx="10553606" cy="38510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 EBS Shelf Bottom Trawl</a:t>
            </a:r>
            <a:endParaRPr/>
          </a:p>
        </p:txBody>
      </p:sp>
      <p:pic>
        <p:nvPicPr>
          <p:cNvPr id="162" name="Google Shape;162;p19"/>
          <p:cNvPicPr preferRelativeResize="0"/>
          <p:nvPr/>
        </p:nvPicPr>
        <p:blipFill>
          <a:blip r:embed="rId4">
            <a:alphaModFix/>
          </a:blip>
          <a:stretch>
            <a:fillRect/>
          </a:stretch>
        </p:blipFill>
        <p:spPr>
          <a:xfrm>
            <a:off x="433325" y="2339850"/>
            <a:ext cx="5806676" cy="4051425"/>
          </a:xfrm>
          <a:prstGeom prst="rect">
            <a:avLst/>
          </a:prstGeom>
          <a:noFill/>
          <a:ln>
            <a:noFill/>
          </a:ln>
        </p:spPr>
      </p:pic>
      <p:grpSp>
        <p:nvGrpSpPr>
          <p:cNvPr id="163" name="Google Shape;163;p19"/>
          <p:cNvGrpSpPr/>
          <p:nvPr/>
        </p:nvGrpSpPr>
        <p:grpSpPr>
          <a:xfrm>
            <a:off x="6477300" y="1873575"/>
            <a:ext cx="5081150" cy="4828200"/>
            <a:chOff x="6429675" y="1866975"/>
            <a:chExt cx="5081150" cy="4828200"/>
          </a:xfrm>
        </p:grpSpPr>
        <p:pic>
          <p:nvPicPr>
            <p:cNvPr id="164" name="Google Shape;164;p19"/>
            <p:cNvPicPr preferRelativeResize="0"/>
            <p:nvPr/>
          </p:nvPicPr>
          <p:blipFill rotWithShape="1">
            <a:blip r:embed="rId5">
              <a:alphaModFix/>
            </a:blip>
            <a:srcRect t="6226" r="48108"/>
            <a:stretch/>
          </p:blipFill>
          <p:spPr>
            <a:xfrm>
              <a:off x="6439200" y="1866975"/>
              <a:ext cx="5014476" cy="2580300"/>
            </a:xfrm>
            <a:prstGeom prst="rect">
              <a:avLst/>
            </a:prstGeom>
            <a:noFill/>
            <a:ln>
              <a:noFill/>
            </a:ln>
          </p:spPr>
        </p:pic>
        <p:pic>
          <p:nvPicPr>
            <p:cNvPr id="165" name="Google Shape;165;p19"/>
            <p:cNvPicPr preferRelativeResize="0"/>
            <p:nvPr/>
          </p:nvPicPr>
          <p:blipFill rotWithShape="1">
            <a:blip r:embed="rId5">
              <a:alphaModFix/>
            </a:blip>
            <a:srcRect l="50369" t="4843"/>
            <a:stretch/>
          </p:blipFill>
          <p:spPr>
            <a:xfrm>
              <a:off x="6715125" y="4076700"/>
              <a:ext cx="4795700" cy="2618475"/>
            </a:xfrm>
            <a:prstGeom prst="rect">
              <a:avLst/>
            </a:prstGeom>
            <a:noFill/>
            <a:ln>
              <a:noFill/>
            </a:ln>
          </p:spPr>
        </p:pic>
        <p:pic>
          <p:nvPicPr>
            <p:cNvPr id="166" name="Google Shape;166;p19"/>
            <p:cNvPicPr preferRelativeResize="0"/>
            <p:nvPr/>
          </p:nvPicPr>
          <p:blipFill rotWithShape="1">
            <a:blip r:embed="rId5">
              <a:alphaModFix/>
            </a:blip>
            <a:srcRect t="16694" r="93990" b="11994"/>
            <a:stretch/>
          </p:blipFill>
          <p:spPr>
            <a:xfrm>
              <a:off x="6429675" y="4400550"/>
              <a:ext cx="580725" cy="19621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Age Composition - EBS Shelf Bottom Trawl</a:t>
            </a:r>
            <a:endParaRPr/>
          </a:p>
        </p:txBody>
      </p:sp>
      <p:sp>
        <p:nvSpPr>
          <p:cNvPr id="175" name="Google Shape;175;p20"/>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Graphs of age compositions by sex (if relevant) over time followed by size compositions by sex (if relevant) over time with highlights of trends and any issues (e.g., tracking cohorts through time, shifts in size distributions, plus age group)</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2367</Words>
  <Application>Microsoft Office PowerPoint</Application>
  <PresentationFormat>Widescreen</PresentationFormat>
  <Paragraphs>206</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Noto Sans Symbols</vt:lpstr>
      <vt:lpstr>Gill Sans</vt:lpstr>
      <vt:lpstr>Calibri</vt:lpstr>
      <vt:lpstr>Corbel</vt:lpstr>
      <vt:lpstr>Arial</vt:lpstr>
      <vt:lpstr>Dividend</vt:lpstr>
      <vt:lpstr>Flathead Sole GOA Groundfish Plan Team </vt:lpstr>
      <vt:lpstr>Stock Overview</vt:lpstr>
      <vt:lpstr>Teams or SSC Comments</vt:lpstr>
      <vt:lpstr>Data Summary</vt:lpstr>
      <vt:lpstr>Catch</vt:lpstr>
      <vt:lpstr>Fishery Age Composition</vt:lpstr>
      <vt:lpstr>Fishery Size Composition</vt:lpstr>
      <vt:lpstr>Survey - EBS Shelf Bottom Trawl</vt:lpstr>
      <vt:lpstr>Survey Age Composition - EBS Shelf Bottom Trawl</vt:lpstr>
      <vt:lpstr>Survey Size Composition - EBS Shelf Bottom Trawl</vt:lpstr>
      <vt:lpstr>Survey - Aleutian Islands Bottom Trawl</vt:lpstr>
      <vt:lpstr>Survey Age Composition - AI Bottom Trawl</vt:lpstr>
      <vt:lpstr>Survey Size Composition - AI Bottom Trawl</vt:lpstr>
      <vt:lpstr>Bottom Temperature</vt:lpstr>
      <vt:lpstr>Parameters Estimated Externally</vt:lpstr>
      <vt:lpstr>Model Summary</vt:lpstr>
      <vt:lpstr>Model Results</vt:lpstr>
      <vt:lpstr>Model Fit - Catch</vt:lpstr>
      <vt:lpstr>Model Fit - Fishery Size Composition</vt:lpstr>
      <vt:lpstr>Model Fit - Survey Biomass</vt:lpstr>
      <vt:lpstr>Model Fit - Survey Age Composition - EBS Shelf Survey</vt:lpstr>
      <vt:lpstr>Model Fit - Survey Age Composition - AI Survey</vt:lpstr>
      <vt:lpstr>Parameters</vt:lpstr>
      <vt:lpstr>Selectivity</vt:lpstr>
      <vt:lpstr>Time Series - Spawning Stock Biomass</vt:lpstr>
      <vt:lpstr>Time Series - Total Biomass</vt:lpstr>
      <vt:lpstr>Time Series - Recruitment</vt:lpstr>
      <vt:lpstr>Time Series - Fishing Mortality</vt:lpstr>
      <vt:lpstr>Retrospective</vt:lpstr>
      <vt:lpstr>Phase Plane</vt:lpstr>
      <vt:lpstr>Risk Table</vt:lpstr>
      <vt:lpstr>Projection</vt:lpstr>
      <vt:lpstr>Harvest Recommendation</vt:lpstr>
      <vt:lpstr>Apportionment</vt:lpstr>
      <vt:lpstr>Appendices</vt:lpstr>
      <vt:lpstr>Conclusions</vt:lpstr>
      <vt:lpstr>Plan Team Summary</vt:lpstr>
      <vt:lpstr>Discussion</vt:lpstr>
      <vt:lpstr>QUESTIONS?</vt:lpstr>
      <vt:lpstr>Supplemental Slides for BSAI Plan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Arrowtooth Flounder BSAI Groundfish Plan Team </dc:title>
  <dc:creator>Maia Kapur</dc:creator>
  <cp:lastModifiedBy>Maia Kapur</cp:lastModifiedBy>
  <cp:revision>2</cp:revision>
  <dcterms:modified xsi:type="dcterms:W3CDTF">2022-10-27T18:38:54Z</dcterms:modified>
</cp:coreProperties>
</file>